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82" r:id="rId7"/>
    <p:sldId id="263" r:id="rId8"/>
    <p:sldId id="264" r:id="rId9"/>
    <p:sldId id="265" r:id="rId10"/>
    <p:sldId id="266" r:id="rId11"/>
    <p:sldId id="267" r:id="rId12"/>
    <p:sldId id="28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5"/>
    <a:srgbClr val="0063B3"/>
    <a:srgbClr val="E81F79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5297" autoAdjust="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280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46F2B-81A1-4778-9765-70C2CE82AF02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F5EC-490A-45B9-8966-D6D22E3AFB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5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F5EC-490A-45B9-8966-D6D22E3AFB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00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DD73-ECD3-43BB-A2B0-6EE8E1341839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1B9FF-CD98-472E-869E-E8D2B3BE8B49}"/>
              </a:ext>
            </a:extLst>
          </p:cNvPr>
          <p:cNvSpPr/>
          <p:nvPr userDrawn="1"/>
        </p:nvSpPr>
        <p:spPr>
          <a:xfrm>
            <a:off x="75414" y="103695"/>
            <a:ext cx="8993172" cy="6674177"/>
          </a:xfrm>
          <a:prstGeom prst="roundRect">
            <a:avLst>
              <a:gd name="adj" fmla="val 989"/>
            </a:avLst>
          </a:prstGeom>
          <a:noFill/>
          <a:ln w="762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5DA6D8-C418-465F-BB07-6EC4F58A920B}"/>
              </a:ext>
            </a:extLst>
          </p:cNvPr>
          <p:cNvCxnSpPr/>
          <p:nvPr userDrawn="1"/>
        </p:nvCxnSpPr>
        <p:spPr>
          <a:xfrm>
            <a:off x="75414" y="867267"/>
            <a:ext cx="8993172" cy="0"/>
          </a:xfrm>
          <a:prstGeom prst="line">
            <a:avLst/>
          </a:prstGeom>
          <a:ln w="3810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793DE81-B215-4732-81DB-73AC26FA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2" y="174232"/>
            <a:ext cx="7886700" cy="6711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5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83145B-AC28-4C28-8CA7-3CB27955206F}"/>
              </a:ext>
            </a:extLst>
          </p:cNvPr>
          <p:cNvSpPr/>
          <p:nvPr userDrawn="1"/>
        </p:nvSpPr>
        <p:spPr>
          <a:xfrm>
            <a:off x="0" y="0"/>
            <a:ext cx="9144000" cy="6858001"/>
          </a:xfrm>
          <a:prstGeom prst="roundRect">
            <a:avLst>
              <a:gd name="adj" fmla="val 989"/>
            </a:avLst>
          </a:prstGeom>
          <a:noFill/>
          <a:ln w="1651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B5"/>
              </a:solidFill>
            </a:endParaRPr>
          </a:p>
        </p:txBody>
      </p:sp>
      <p:pic>
        <p:nvPicPr>
          <p:cNvPr id="9" name="Immagine 3" descr="http://icamproject.eu/images/euro.jpg">
            <a:extLst>
              <a:ext uri="{FF2B5EF4-FFF2-40B4-BE49-F238E27FC236}">
                <a16:creationId xmlns:a16="http://schemas.microsoft.com/office/drawing/2014/main" id="{EE4EE785-7900-4918-B30D-E782A7C17DA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1101"/>
            <a:ext cx="2209439" cy="7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8098E3-7342-419D-9513-B073BD425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253" y="3325657"/>
            <a:ext cx="8487696" cy="1815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Welcome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E3D2-E49A-43B5-8917-9BD8601BCD42}"/>
              </a:ext>
            </a:extLst>
          </p:cNvPr>
          <p:cNvSpPr/>
          <p:nvPr userDrawn="1"/>
        </p:nvSpPr>
        <p:spPr>
          <a:xfrm>
            <a:off x="42202" y="1089948"/>
            <a:ext cx="9101798" cy="646331"/>
          </a:xfrm>
          <a:prstGeom prst="rect">
            <a:avLst/>
          </a:prstGeom>
          <a:solidFill>
            <a:srgbClr val="0068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Cyber Safe and Responsible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14E36E-6F1E-4A59-BCA0-BADE640F2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313" y="179142"/>
            <a:ext cx="1744911" cy="8588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15EA2A3-E5D6-4500-899D-F2A47716ED2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3" y="5900230"/>
            <a:ext cx="8369404" cy="79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5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2" y="174231"/>
            <a:ext cx="7886700" cy="7751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5002" y="949343"/>
            <a:ext cx="7509040" cy="5023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BE8BDF-BF23-4A7B-AF0A-55D8F74E100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85001" y="1761619"/>
            <a:ext cx="8619633" cy="502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450C51-09B8-4888-A69A-414615C042F4}"/>
              </a:ext>
            </a:extLst>
          </p:cNvPr>
          <p:cNvCxnSpPr/>
          <p:nvPr userDrawn="1"/>
        </p:nvCxnSpPr>
        <p:spPr>
          <a:xfrm>
            <a:off x="75414" y="867267"/>
            <a:ext cx="8993172" cy="0"/>
          </a:xfrm>
          <a:prstGeom prst="line">
            <a:avLst/>
          </a:prstGeom>
          <a:ln w="3810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1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 descr="http://icamproject.eu/images/euro.jpg">
            <a:extLst>
              <a:ext uri="{FF2B5EF4-FFF2-40B4-BE49-F238E27FC236}">
                <a16:creationId xmlns:a16="http://schemas.microsoft.com/office/drawing/2014/main" id="{EE4EE785-7900-4918-B30D-E782A7C17DA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78" y="189148"/>
            <a:ext cx="2126342" cy="7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FF6B2-F48F-43F3-A0DD-382D93B537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21" y="6103485"/>
            <a:ext cx="8889477" cy="53745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8098E3-7342-419D-9513-B073BD425C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010" y="4193433"/>
            <a:ext cx="8487696" cy="1815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Goodbye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E3D2-E49A-43B5-8917-9BD8601BCD42}"/>
              </a:ext>
            </a:extLst>
          </p:cNvPr>
          <p:cNvSpPr/>
          <p:nvPr userDrawn="1"/>
        </p:nvSpPr>
        <p:spPr>
          <a:xfrm>
            <a:off x="94268" y="1089948"/>
            <a:ext cx="8974318" cy="646331"/>
          </a:xfrm>
          <a:prstGeom prst="rect">
            <a:avLst/>
          </a:prstGeom>
          <a:solidFill>
            <a:srgbClr val="0068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Cyber Safe and Responsible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1986-13D8-47F7-846E-8174E86074CD}"/>
              </a:ext>
            </a:extLst>
          </p:cNvPr>
          <p:cNvSpPr/>
          <p:nvPr userDrawn="1"/>
        </p:nvSpPr>
        <p:spPr>
          <a:xfrm>
            <a:off x="3231036" y="3066082"/>
            <a:ext cx="265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>
                <a:solidFill>
                  <a:srgbClr val="0C64C0"/>
                </a:solidFill>
                <a:latin typeface="inherit"/>
              </a:rPr>
              <a:t>C</a:t>
            </a:r>
            <a:r>
              <a:rPr lang="en-GB" sz="3600" b="1" dirty="0">
                <a:solidFill>
                  <a:srgbClr val="0C882A"/>
                </a:solidFill>
                <a:latin typeface="inherit"/>
              </a:rPr>
              <a:t>o</a:t>
            </a:r>
            <a:r>
              <a:rPr lang="en-GB" sz="3600" b="1" dirty="0">
                <a:solidFill>
                  <a:srgbClr val="DE6A19"/>
                </a:solidFill>
                <a:latin typeface="inherit"/>
              </a:rPr>
              <a:t>n</a:t>
            </a:r>
            <a:r>
              <a:rPr lang="en-GB" sz="3600" b="1" dirty="0">
                <a:solidFill>
                  <a:srgbClr val="861106"/>
                </a:solidFill>
                <a:latin typeface="inherit"/>
              </a:rPr>
              <a:t>v</a:t>
            </a:r>
            <a:r>
              <a:rPr lang="en-GB" sz="3600" b="1" dirty="0">
                <a:solidFill>
                  <a:srgbClr val="DCBE22"/>
                </a:solidFill>
                <a:latin typeface="inherit"/>
              </a:rPr>
              <a:t>i</a:t>
            </a:r>
            <a:r>
              <a:rPr lang="en-GB" sz="3600" b="1" dirty="0">
                <a:solidFill>
                  <a:srgbClr val="C82613"/>
                </a:solidFill>
                <a:latin typeface="inherit"/>
              </a:rPr>
              <a:t>v</a:t>
            </a:r>
            <a:r>
              <a:rPr lang="en-GB" sz="3600" b="1" dirty="0">
                <a:solidFill>
                  <a:srgbClr val="DE6A19"/>
                </a:solidFill>
                <a:latin typeface="inherit"/>
              </a:rPr>
              <a:t>e</a:t>
            </a:r>
            <a:r>
              <a:rPr lang="en-GB" sz="3600" b="1" dirty="0">
                <a:solidFill>
                  <a:srgbClr val="B36AE2"/>
                </a:solidFill>
                <a:latin typeface="inherit"/>
              </a:rPr>
              <a:t>n</a:t>
            </a:r>
            <a:r>
              <a:rPr lang="en-GB" sz="3600" b="1" dirty="0">
                <a:solidFill>
                  <a:srgbClr val="0C64C0"/>
                </a:solidFill>
                <a:latin typeface="inherit"/>
              </a:rPr>
              <a:t>c</a:t>
            </a:r>
            <a:r>
              <a:rPr lang="en-GB" sz="3600" b="1" dirty="0">
                <a:solidFill>
                  <a:srgbClr val="0C882A"/>
                </a:solidFill>
                <a:latin typeface="inherit"/>
              </a:rPr>
              <a:t>i</a:t>
            </a:r>
            <a:r>
              <a:rPr lang="en-GB" sz="3600" b="1" dirty="0">
                <a:solidFill>
                  <a:srgbClr val="A37519"/>
                </a:solidFill>
                <a:latin typeface="inherit"/>
              </a:rPr>
              <a:t>a</a:t>
            </a:r>
            <a:r>
              <a:rPr lang="en-GB" sz="3600" b="1" dirty="0">
                <a:solidFill>
                  <a:srgbClr val="000000"/>
                </a:solidFill>
                <a:latin typeface="inherit"/>
              </a:rPr>
              <a:t>!</a:t>
            </a:r>
            <a:endParaRPr lang="en-GB" sz="3600" dirty="0">
              <a:solidFill>
                <a:srgbClr val="26282A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463791-7674-4307-960E-7ABA57CAA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0615" y="5883504"/>
            <a:ext cx="8594486" cy="7864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C739FC-2BAA-49CE-BF07-3ECA833497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402" y="187459"/>
            <a:ext cx="17497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AC67-5689-4B91-A1B3-199CF8114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5463-5F75-44EA-9D16-A10A3E8947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737" y="-1997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37" y="10086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E9BB57-7F42-4529-B325-E5E95F87BE51}"/>
              </a:ext>
            </a:extLst>
          </p:cNvPr>
          <p:cNvSpPr/>
          <p:nvPr userDrawn="1"/>
        </p:nvSpPr>
        <p:spPr>
          <a:xfrm>
            <a:off x="75414" y="103695"/>
            <a:ext cx="8993172" cy="6674177"/>
          </a:xfrm>
          <a:prstGeom prst="roundRect">
            <a:avLst>
              <a:gd name="adj" fmla="val 989"/>
            </a:avLst>
          </a:prstGeom>
          <a:noFill/>
          <a:ln w="762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FFEE69-749D-4C66-9D70-51DF890C9B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2791" y="159274"/>
            <a:ext cx="1643938" cy="7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67B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E81F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ttotitolo 12">
            <a:extLst>
              <a:ext uri="{FF2B5EF4-FFF2-40B4-BE49-F238E27FC236}">
                <a16:creationId xmlns:a16="http://schemas.microsoft.com/office/drawing/2014/main" id="{6E913C5F-A992-4D23-AA04-2995BFCA9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52" y="1844824"/>
            <a:ext cx="8487696" cy="1815062"/>
          </a:xfrm>
        </p:spPr>
        <p:txBody>
          <a:bodyPr/>
          <a:lstStyle/>
          <a:p>
            <a:r>
              <a:rPr lang="it-IT" dirty="0"/>
              <a:t>Small group primary workshops</a:t>
            </a:r>
          </a:p>
          <a:p>
            <a:r>
              <a:rPr lang="it-IT" dirty="0"/>
              <a:t>Slides to support sessions 1-8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78111D-B3A8-4CE0-8F28-8389857F1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972343"/>
            <a:ext cx="8677655" cy="751571"/>
          </a:xfrm>
          <a:prstGeom prst="rect">
            <a:avLst/>
          </a:prstGeom>
        </p:spPr>
      </p:pic>
      <p:pic>
        <p:nvPicPr>
          <p:cNvPr id="2049" name="Immagine 203">
            <a:extLst>
              <a:ext uri="{FF2B5EF4-FFF2-40B4-BE49-F238E27FC236}">
                <a16:creationId xmlns:a16="http://schemas.microsoft.com/office/drawing/2014/main" id="{14687DDD-D95F-4F62-AC5B-21CEA8A0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188640"/>
            <a:ext cx="1940091" cy="8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BCCF0F-A7ED-4A42-85B1-ECB1C1258A5A}"/>
              </a:ext>
            </a:extLst>
          </p:cNvPr>
          <p:cNvSpPr txBox="1"/>
          <p:nvPr/>
        </p:nvSpPr>
        <p:spPr>
          <a:xfrm>
            <a:off x="971600" y="6507334"/>
            <a:ext cx="684076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 for All (3As) Ltd 23b Kingfisher Court Hambridge Road Newbury RG14 5SJ (UK) e: marius.frank@afaeducation.org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5784D-CB89-48C0-AA63-938EB3B7E1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29" y="3290673"/>
            <a:ext cx="3969941" cy="26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C697C7-E2A2-470F-B68A-F84A27C6A583}"/>
              </a:ext>
            </a:extLst>
          </p:cNvPr>
          <p:cNvSpPr txBox="1">
            <a:spLocks/>
          </p:cNvSpPr>
          <p:nvPr/>
        </p:nvSpPr>
        <p:spPr>
          <a:xfrm>
            <a:off x="-180528" y="260648"/>
            <a:ext cx="7272808" cy="749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CreativeBlock BB" panose="020B06030503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a Digital Resilience Toolbox</a:t>
            </a:r>
            <a:endParaRPr lang="en-GB" sz="4800" dirty="0">
              <a:latin typeface="CreativeBlock BB" panose="020B06030503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D6AAF2-B26A-441C-AD60-7504E7B2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7233" r="5856" b="22046"/>
          <a:stretch/>
        </p:blipFill>
        <p:spPr>
          <a:xfrm>
            <a:off x="1889971" y="1417003"/>
            <a:ext cx="4967819" cy="52788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E5F042-A5D7-442C-AB48-3697A02D647B}"/>
              </a:ext>
            </a:extLst>
          </p:cNvPr>
          <p:cNvGrpSpPr/>
          <p:nvPr/>
        </p:nvGrpSpPr>
        <p:grpSpPr>
          <a:xfrm>
            <a:off x="2191681" y="5354993"/>
            <a:ext cx="4263818" cy="729065"/>
            <a:chOff x="1398241" y="5354991"/>
            <a:chExt cx="5685090" cy="7290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CB3D60-1084-458C-B8F7-EFC71CDD6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1C5C9F-9354-41D2-8953-5E36E28A9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42B45B-1ACB-4B4E-BC9B-0415550E7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BAC09-79F4-47F6-9628-94BF1AD46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E57F6B-84FA-4C31-A3B1-580A27D43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289D25-1608-42B6-9806-EC6D5AA93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89A83-D36C-4DCE-B38D-8BF19B3F417E}"/>
              </a:ext>
            </a:extLst>
          </p:cNvPr>
          <p:cNvGrpSpPr/>
          <p:nvPr/>
        </p:nvGrpSpPr>
        <p:grpSpPr>
          <a:xfrm>
            <a:off x="2191681" y="4527804"/>
            <a:ext cx="4263818" cy="729065"/>
            <a:chOff x="1398241" y="5354991"/>
            <a:chExt cx="5685090" cy="7290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0877F0-9C8D-4165-8BF3-721DFC3F3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E0BD74-7146-4A99-857A-44B1962C3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2C6041-6707-4D2C-A8D7-D5B2B4888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7E50F6-E0B8-4879-A89D-6FFD81F44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307849-9289-437F-AD2B-AEB1445C5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AE465D-7951-4178-94AE-1FAD96684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45EBC3-9FB0-4F53-B140-EF80BABBF18F}"/>
              </a:ext>
            </a:extLst>
          </p:cNvPr>
          <p:cNvGrpSpPr/>
          <p:nvPr/>
        </p:nvGrpSpPr>
        <p:grpSpPr>
          <a:xfrm>
            <a:off x="2191681" y="3520197"/>
            <a:ext cx="4263818" cy="729065"/>
            <a:chOff x="1398241" y="5354991"/>
            <a:chExt cx="5685090" cy="7290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54EC4DE-DEDE-4704-BFC4-32CCE0E50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0C7BA2-D0CC-41DE-BABD-D60706AAF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2C0C28-DE0D-4677-B3FC-5981DDD84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9D540B8-BD12-4AE4-A450-CDEAB0EBD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9C3461-BD1A-4571-924D-09B27436E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E88373-942C-498C-8068-27AF60020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1324BA-62D7-4582-8690-F7EAD3B353D4}"/>
              </a:ext>
            </a:extLst>
          </p:cNvPr>
          <p:cNvGrpSpPr/>
          <p:nvPr/>
        </p:nvGrpSpPr>
        <p:grpSpPr>
          <a:xfrm>
            <a:off x="2191681" y="2590403"/>
            <a:ext cx="4263818" cy="729065"/>
            <a:chOff x="1398241" y="5354991"/>
            <a:chExt cx="5685090" cy="72906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BCCA77-A56A-4DD2-B0BE-774E54944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6413478" y="5354991"/>
              <a:ext cx="669853" cy="7245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8F3C7B-AA55-47DB-A5F1-F8A7E8D8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4409200" y="5354991"/>
              <a:ext cx="669853" cy="7245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DC95F2-28A8-4A38-AFE6-80E403DAB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3405547" y="5354991"/>
              <a:ext cx="669853" cy="7245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5E6A796-52F3-4F7D-891A-4AADE161E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2401894" y="5354991"/>
              <a:ext cx="669853" cy="7245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6078E1-7B5B-4421-904D-5A8B6DE7A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1398241" y="5354991"/>
              <a:ext cx="669853" cy="7245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B3921D-7BC1-4E6E-A02D-23F8597BF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1" r="10361" b="15200"/>
            <a:stretch/>
          </p:blipFill>
          <p:spPr>
            <a:xfrm>
              <a:off x="5411339" y="5359506"/>
              <a:ext cx="669853" cy="72455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A44E52A-8719-40B1-A5C4-7B24D375E1FA}"/>
              </a:ext>
            </a:extLst>
          </p:cNvPr>
          <p:cNvSpPr txBox="1"/>
          <p:nvPr/>
        </p:nvSpPr>
        <p:spPr>
          <a:xfrm>
            <a:off x="2552890" y="3257802"/>
            <a:ext cx="3651413" cy="2862322"/>
          </a:xfrm>
          <a:prstGeom prst="rect">
            <a:avLst/>
          </a:prstGeom>
          <a:solidFill>
            <a:srgbClr val="483D8B"/>
          </a:solidFill>
          <a:ln w="38100">
            <a:solidFill>
              <a:srgbClr val="483D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1 idea for </a:t>
            </a:r>
            <a:r>
              <a:rPr lang="en-GB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GB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areas to help improve your digital resilience</a:t>
            </a:r>
          </a:p>
        </p:txBody>
      </p:sp>
    </p:spTree>
    <p:extLst>
      <p:ext uri="{BB962C8B-B14F-4D97-AF65-F5344CB8AC3E}">
        <p14:creationId xmlns:p14="http://schemas.microsoft.com/office/powerpoint/2010/main" val="302575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0B06-0087-4A1C-9AB5-5C052BEA5FDC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6A810-EC77-47C8-8662-E79867442419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2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DBCA8-6856-4C18-B9C1-08C9AACC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0"/>
            <a:ext cx="3857625" cy="51435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553C2-256D-4D63-86A5-45E8BECA4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2175" y="5232400"/>
            <a:ext cx="18288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E9504-17BC-4685-BCD6-950928F5A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5232400"/>
            <a:ext cx="184785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1ECEE-4D4F-444F-83F7-E5CA4B3F9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0"/>
            <a:ext cx="313372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30012-6A8D-4BDF-A994-6E7F6BED5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0" y="2819400"/>
            <a:ext cx="3133725" cy="401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04D61-7477-4F21-939A-ECF421E65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0" y="3136900"/>
            <a:ext cx="1504950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B509A-CD02-4C4D-9365-5805A2788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650" y="5232400"/>
            <a:ext cx="16192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C398A-D6B6-4694-80D0-88B8A7CBDC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" y="0"/>
            <a:ext cx="1504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D48B9-1E1C-4C2C-B927-148B104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2" b="5334"/>
          <a:stretch/>
        </p:blipFill>
        <p:spPr>
          <a:xfrm>
            <a:off x="3059832" y="1124745"/>
            <a:ext cx="4645355" cy="54006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A1DA5AE-AF04-4424-ABBF-F6FEF0FE9F38}"/>
              </a:ext>
            </a:extLst>
          </p:cNvPr>
          <p:cNvSpPr/>
          <p:nvPr/>
        </p:nvSpPr>
        <p:spPr>
          <a:xfrm>
            <a:off x="2737933" y="5227011"/>
            <a:ext cx="1451344" cy="79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62F43AC-4D52-4A38-B30A-BAA5456E17BA}"/>
              </a:ext>
            </a:extLst>
          </p:cNvPr>
          <p:cNvSpPr/>
          <p:nvPr/>
        </p:nvSpPr>
        <p:spPr>
          <a:xfrm>
            <a:off x="6665814" y="1946753"/>
            <a:ext cx="1683101" cy="835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592EEC5-A559-4A7E-95FA-7A71FE0201EC}"/>
              </a:ext>
            </a:extLst>
          </p:cNvPr>
          <p:cNvSpPr/>
          <p:nvPr/>
        </p:nvSpPr>
        <p:spPr>
          <a:xfrm>
            <a:off x="6051717" y="4324036"/>
            <a:ext cx="1562987" cy="744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F6EA09-283A-4079-837F-E6C019D8C582}"/>
              </a:ext>
            </a:extLst>
          </p:cNvPr>
          <p:cNvSpPr/>
          <p:nvPr/>
        </p:nvSpPr>
        <p:spPr>
          <a:xfrm>
            <a:off x="170082" y="244572"/>
            <a:ext cx="24725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want to achieve in next few years.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Trunk: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resources you have within yourself (strengths, skills, qualities) and other people you can turn to for support  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Roots: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come from. Places, people, events that have been important in your past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61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7821-10DB-4889-B660-A0D9C4A2120A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DB6C3-AA7B-41FF-8F27-94DEFB9A7D0B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8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008F571-6E08-4B19-93C4-2689A0B8DF75}"/>
              </a:ext>
            </a:extLst>
          </p:cNvPr>
          <p:cNvSpPr/>
          <p:nvPr/>
        </p:nvSpPr>
        <p:spPr>
          <a:xfrm>
            <a:off x="2540017" y="963316"/>
            <a:ext cx="5819936" cy="52019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FED0DC-B8E9-4AA1-A058-6A2EDC68D208}"/>
              </a:ext>
            </a:extLst>
          </p:cNvPr>
          <p:cNvSpPr/>
          <p:nvPr/>
        </p:nvSpPr>
        <p:spPr>
          <a:xfrm>
            <a:off x="1012501" y="2664001"/>
            <a:ext cx="1368677" cy="1824903"/>
          </a:xfrm>
          <a:prstGeom prst="ellipse">
            <a:avLst/>
          </a:prstGeom>
          <a:solidFill>
            <a:srgbClr val="B9E6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40B42-3384-4296-B343-BEF51658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01" y="4385853"/>
            <a:ext cx="1368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Outsider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8B799C-F306-4BE3-8F18-722272F77C99}"/>
              </a:ext>
            </a:extLst>
          </p:cNvPr>
          <p:cNvSpPr>
            <a:spLocks noChangeAspect="1"/>
          </p:cNvSpPr>
          <p:nvPr/>
        </p:nvSpPr>
        <p:spPr>
          <a:xfrm>
            <a:off x="4779000" y="1260000"/>
            <a:ext cx="1323000" cy="176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AD56E2-6C26-4F60-A287-B22270EE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745" y="2988001"/>
            <a:ext cx="1626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Ringleader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63177B-9C3B-49CE-B8FE-82447996AE6D}"/>
              </a:ext>
            </a:extLst>
          </p:cNvPr>
          <p:cNvSpPr>
            <a:spLocks noChangeAspect="1"/>
          </p:cNvSpPr>
          <p:nvPr/>
        </p:nvSpPr>
        <p:spPr>
          <a:xfrm>
            <a:off x="6507000" y="1836000"/>
            <a:ext cx="1323000" cy="176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252C29F-D999-4C8D-8E0E-E1423A30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000" y="3528001"/>
            <a:ext cx="1674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err="1">
                <a:solidFill>
                  <a:srgbClr val="404040"/>
                </a:solidFill>
                <a:cs typeface="Arial" panose="020B0604020202020204" pitchFamily="34" charset="0"/>
              </a:rPr>
              <a:t>Reinforcer</a:t>
            </a:r>
            <a:endParaRPr lang="en-GB" altLang="en-US" sz="240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75F085-6E06-45F9-9844-94619E6390EF}"/>
              </a:ext>
            </a:extLst>
          </p:cNvPr>
          <p:cNvSpPr>
            <a:spLocks noChangeAspect="1"/>
          </p:cNvSpPr>
          <p:nvPr/>
        </p:nvSpPr>
        <p:spPr>
          <a:xfrm>
            <a:off x="3024000" y="1836000"/>
            <a:ext cx="1323000" cy="1764000"/>
          </a:xfrm>
          <a:prstGeom prst="ellipse">
            <a:avLst/>
          </a:prstGeom>
          <a:solidFill>
            <a:srgbClr val="5725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A1E0DDA-385A-486E-A69C-47551C75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000" y="3492001"/>
            <a:ext cx="1101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602EC8-902C-45C9-B167-EB534C7B7C1C}"/>
              </a:ext>
            </a:extLst>
          </p:cNvPr>
          <p:cNvSpPr>
            <a:spLocks noChangeAspect="1"/>
          </p:cNvSpPr>
          <p:nvPr/>
        </p:nvSpPr>
        <p:spPr>
          <a:xfrm>
            <a:off x="3942000" y="3744000"/>
            <a:ext cx="1323000" cy="1764000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E89274-5D59-4C5A-9668-0323FC538396}"/>
              </a:ext>
            </a:extLst>
          </p:cNvPr>
          <p:cNvSpPr>
            <a:spLocks noChangeAspect="1"/>
          </p:cNvSpPr>
          <p:nvPr/>
        </p:nvSpPr>
        <p:spPr>
          <a:xfrm>
            <a:off x="5535000" y="3744000"/>
            <a:ext cx="1323000" cy="1764000"/>
          </a:xfrm>
          <a:prstGeom prst="ellipse">
            <a:avLst/>
          </a:prstGeom>
          <a:solidFill>
            <a:srgbClr val="0AB2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202B33B-50F9-4D7D-88D7-5905031A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000" y="5407458"/>
            <a:ext cx="1413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Assistant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553978A-F3C0-4DFA-83A6-6248DF21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001" y="5400001"/>
            <a:ext cx="1385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Defender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48852B-A699-42FF-8624-D1937660E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4068900" y="3905920"/>
            <a:ext cx="1080121" cy="144016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ACB09F-0DBF-40A2-A99B-213F31C05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5653801" y="3906000"/>
            <a:ext cx="1080491" cy="144000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A37293-FC6B-45AF-A910-DA68A1364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1161000" y="2862000"/>
            <a:ext cx="1080585" cy="144000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D22977-1730-4C06-A723-CF0E2911FD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3145500" y="1998000"/>
            <a:ext cx="1083825" cy="144000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0D2EF7-6E8B-4973-8466-7C43023157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4900500" y="1422000"/>
            <a:ext cx="1084958" cy="1440000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440C5-6007-4E0B-AEC6-636774542F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361" t="-215450" r="429483" b="206893"/>
          <a:stretch/>
        </p:blipFill>
        <p:spPr>
          <a:xfrm>
            <a:off x="1894686" y="-1107504"/>
            <a:ext cx="1085751" cy="1440000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B245FE-15DE-4297-808B-874837819E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6628500" y="1998000"/>
            <a:ext cx="1077174" cy="1440000"/>
          </a:xfrm>
          <a:prstGeom prst="ellipse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CA657A-CE1C-48A4-BD61-813B05086F67}"/>
              </a:ext>
            </a:extLst>
          </p:cNvPr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rgbClr val="14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04F2638-FAC6-41C0-B55C-CE385076CC0C}"/>
              </a:ext>
            </a:extLst>
          </p:cNvPr>
          <p:cNvSpPr txBox="1">
            <a:spLocks/>
          </p:cNvSpPr>
          <p:nvPr/>
        </p:nvSpPr>
        <p:spPr>
          <a:xfrm>
            <a:off x="357877" y="190500"/>
            <a:ext cx="8519423" cy="5949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 as a group behaviour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2387E0-27B1-40B1-A430-1F6552D96229}"/>
              </a:ext>
            </a:extLst>
          </p:cNvPr>
          <p:cNvGrpSpPr/>
          <p:nvPr/>
        </p:nvGrpSpPr>
        <p:grpSpPr>
          <a:xfrm>
            <a:off x="0" y="5821164"/>
            <a:ext cx="9144000" cy="687041"/>
            <a:chOff x="0" y="6223000"/>
            <a:chExt cx="12192000" cy="6870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63C40A-11F6-49AD-9AA5-45CB99B03C31}"/>
                </a:ext>
              </a:extLst>
            </p:cNvPr>
            <p:cNvSpPr/>
            <p:nvPr/>
          </p:nvSpPr>
          <p:spPr>
            <a:xfrm>
              <a:off x="0" y="6299200"/>
              <a:ext cx="12192000" cy="558800"/>
            </a:xfrm>
            <a:prstGeom prst="rect">
              <a:avLst/>
            </a:prstGeom>
            <a:solidFill>
              <a:srgbClr val="149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1AA470-5206-45C1-BAFE-BA6E771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73670" y="6393505"/>
              <a:ext cx="1371808" cy="3515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44E650-64C5-4CF9-BD7C-8AE69205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169" y="6223000"/>
              <a:ext cx="1491331" cy="68704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E32E48-3042-4058-9744-C2577877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44784" y="6401000"/>
              <a:ext cx="1152602" cy="367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BC5F-6020-490F-85A3-ADCFCFA23A43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1B2A3-D67C-48A7-8CBB-6E622A9346C6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7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2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8186-22C0-4C3A-96FC-4B60BD08132D}"/>
              </a:ext>
            </a:extLst>
          </p:cNvPr>
          <p:cNvSpPr txBox="1">
            <a:spLocks/>
          </p:cNvSpPr>
          <p:nvPr/>
        </p:nvSpPr>
        <p:spPr>
          <a:xfrm>
            <a:off x="529926" y="174021"/>
            <a:ext cx="7772400" cy="86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Values we might want to share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AAC20-B93A-49E0-99FE-C0A788C9B759}"/>
              </a:ext>
            </a:extLst>
          </p:cNvPr>
          <p:cNvSpPr txBox="1">
            <a:spLocks/>
          </p:cNvSpPr>
          <p:nvPr/>
        </p:nvSpPr>
        <p:spPr>
          <a:xfrm>
            <a:off x="539552" y="1268760"/>
            <a:ext cx="8136904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vote for the people who make the laws and decide how the country is run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 of law 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police force and courts to prosecute people who break the law to keep people and their property safe.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liberty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long as they do not break the law, people can live as they choose and have their own values and opinions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respect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try to show respect for other’s thoughts and feelings even when they might not always agree with them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of those of different faiths and beliefs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accept that other people might have different beliefs and religions</a:t>
            </a:r>
            <a:endParaRPr lang="en-GB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3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B686-E181-4364-B5BD-3BE71662E6A9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8229600" cy="926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Democracy, Rule of law, Liberty, Respect, Tolerance.</a:t>
            </a:r>
            <a:b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2693-0058-4571-B3D8-A5A88F5DB946}"/>
              </a:ext>
            </a:extLst>
          </p:cNvPr>
          <p:cNvSpPr txBox="1">
            <a:spLocks/>
          </p:cNvSpPr>
          <p:nvPr/>
        </p:nvSpPr>
        <p:spPr>
          <a:xfrm>
            <a:off x="467544" y="2204864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would you add to these values?</a:t>
            </a:r>
          </a:p>
          <a:p>
            <a:pPr fontAlgn="base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should we do to preserve these values?</a:t>
            </a:r>
          </a:p>
          <a:p>
            <a:pPr fontAlgn="base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How do people challenge these values online?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717D-3DF7-42EF-A9BA-6630A7EB243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Extremists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93B6-030C-4BBB-901A-0260DF523141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An extremist strongly supports a certain idea or cause in a way that most people find unreasonable. </a:t>
            </a: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They may use these views to justify hateful or harmful behaviour towards those they oppose or who oppose them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8702-7587-498F-9CF1-2D5B40A2FEA9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4FE46-86F4-40DF-AA9B-0CBCDB0BA806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6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3922-0EA0-4F43-8C94-6F4720FCE65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justify violence, extremists might say…..</a:t>
            </a:r>
          </a:p>
        </p:txBody>
      </p:sp>
      <p:sp>
        <p:nvSpPr>
          <p:cNvPr id="3" name="Speech Bubble: Rectangle with Corners Rounded 13">
            <a:extLst>
              <a:ext uri="{FF2B5EF4-FFF2-40B4-BE49-F238E27FC236}">
                <a16:creationId xmlns:a16="http://schemas.microsoft.com/office/drawing/2014/main" id="{F288750D-5FA1-4518-B562-681A2B56E02C}"/>
              </a:ext>
            </a:extLst>
          </p:cNvPr>
          <p:cNvSpPr/>
          <p:nvPr/>
        </p:nvSpPr>
        <p:spPr>
          <a:xfrm>
            <a:off x="3169032" y="1916832"/>
            <a:ext cx="2700000" cy="745735"/>
          </a:xfrm>
          <a:prstGeom prst="wedgeRoundRectCallout">
            <a:avLst>
              <a:gd name="adj1" fmla="val -20833"/>
              <a:gd name="adj2" fmla="val 72613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time to get revenge for what they’ve done to us.”</a:t>
            </a:r>
          </a:p>
        </p:txBody>
      </p:sp>
      <p:sp>
        <p:nvSpPr>
          <p:cNvPr id="4" name="Speech Bubble: Rectangle with Corners Rounded 28">
            <a:extLst>
              <a:ext uri="{FF2B5EF4-FFF2-40B4-BE49-F238E27FC236}">
                <a16:creationId xmlns:a16="http://schemas.microsoft.com/office/drawing/2014/main" id="{DD9EB24B-5608-41F3-8938-6B0D7BC229B6}"/>
              </a:ext>
            </a:extLst>
          </p:cNvPr>
          <p:cNvSpPr/>
          <p:nvPr/>
        </p:nvSpPr>
        <p:spPr>
          <a:xfrm>
            <a:off x="3169032" y="3236181"/>
            <a:ext cx="2700000" cy="745735"/>
          </a:xfrm>
          <a:prstGeom prst="wedgeRoundRectCallout">
            <a:avLst>
              <a:gd name="adj1" fmla="val 29094"/>
              <a:gd name="adj2" fmla="val 7387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one is listening, we have to take action.”</a:t>
            </a:r>
          </a:p>
        </p:txBody>
      </p:sp>
      <p:sp>
        <p:nvSpPr>
          <p:cNvPr id="5" name="Speech Bubble: Rectangle with Corners Rounded 18">
            <a:extLst>
              <a:ext uri="{FF2B5EF4-FFF2-40B4-BE49-F238E27FC236}">
                <a16:creationId xmlns:a16="http://schemas.microsoft.com/office/drawing/2014/main" id="{D4DA4889-CE4C-460E-8139-57C2FD480E9D}"/>
              </a:ext>
            </a:extLst>
          </p:cNvPr>
          <p:cNvSpPr/>
          <p:nvPr/>
        </p:nvSpPr>
        <p:spPr>
          <a:xfrm>
            <a:off x="3169032" y="5373216"/>
            <a:ext cx="2700000" cy="745735"/>
          </a:xfrm>
          <a:prstGeom prst="wedgeRoundRectCallout">
            <a:avLst>
              <a:gd name="adj1" fmla="val -19785"/>
              <a:gd name="adj2" fmla="val 776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know how you feel.</a:t>
            </a:r>
            <a:r>
              <a:rPr lang="en-GB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6" name="Speech Bubble: Rectangle with Corners Rounded 20">
            <a:extLst>
              <a:ext uri="{FF2B5EF4-FFF2-40B4-BE49-F238E27FC236}">
                <a16:creationId xmlns:a16="http://schemas.microsoft.com/office/drawing/2014/main" id="{3D4653B7-7240-4356-B996-407746751FA9}"/>
              </a:ext>
            </a:extLst>
          </p:cNvPr>
          <p:cNvSpPr/>
          <p:nvPr/>
        </p:nvSpPr>
        <p:spPr>
          <a:xfrm>
            <a:off x="6052952" y="4365104"/>
            <a:ext cx="2700000" cy="745735"/>
          </a:xfrm>
          <a:prstGeom prst="wedgeRoundRectCallout">
            <a:avLst>
              <a:gd name="adj1" fmla="val 26301"/>
              <a:gd name="adj2" fmla="val 713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“They are to blame.”</a:t>
            </a:r>
          </a:p>
        </p:txBody>
      </p:sp>
      <p:sp>
        <p:nvSpPr>
          <p:cNvPr id="7" name="Speech Bubble: Rectangle with Corners Rounded 22">
            <a:extLst>
              <a:ext uri="{FF2B5EF4-FFF2-40B4-BE49-F238E27FC236}">
                <a16:creationId xmlns:a16="http://schemas.microsoft.com/office/drawing/2014/main" id="{EEBC4F2A-9F8B-4EED-AF65-E959F5B928B4}"/>
              </a:ext>
            </a:extLst>
          </p:cNvPr>
          <p:cNvSpPr/>
          <p:nvPr/>
        </p:nvSpPr>
        <p:spPr>
          <a:xfrm>
            <a:off x="6156176" y="2469894"/>
            <a:ext cx="2700000" cy="745735"/>
          </a:xfrm>
          <a:prstGeom prst="wedgeRoundRectCallout">
            <a:avLst>
              <a:gd name="adj1" fmla="val 25254"/>
              <a:gd name="adj2" fmla="val 801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need people like you.”</a:t>
            </a:r>
          </a:p>
        </p:txBody>
      </p:sp>
      <p:sp>
        <p:nvSpPr>
          <p:cNvPr id="8" name="Speech Bubble: Rectangle with Corners Rounded 24">
            <a:extLst>
              <a:ext uri="{FF2B5EF4-FFF2-40B4-BE49-F238E27FC236}">
                <a16:creationId xmlns:a16="http://schemas.microsoft.com/office/drawing/2014/main" id="{38F6D55C-AAC6-47D0-B610-0553FAF8BDEC}"/>
              </a:ext>
            </a:extLst>
          </p:cNvPr>
          <p:cNvSpPr txBox="1">
            <a:spLocks/>
          </p:cNvSpPr>
          <p:nvPr/>
        </p:nvSpPr>
        <p:spPr>
          <a:xfrm>
            <a:off x="395536" y="2469894"/>
            <a:ext cx="2170584" cy="88678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AA32EA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“Life will be better without them.”</a:t>
            </a:r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21">
            <a:extLst>
              <a:ext uri="{FF2B5EF4-FFF2-40B4-BE49-F238E27FC236}">
                <a16:creationId xmlns:a16="http://schemas.microsoft.com/office/drawing/2014/main" id="{3CD26225-5677-4F73-B93C-931372FE6D6D}"/>
              </a:ext>
            </a:extLst>
          </p:cNvPr>
          <p:cNvSpPr/>
          <p:nvPr/>
        </p:nvSpPr>
        <p:spPr>
          <a:xfrm>
            <a:off x="274680" y="4170092"/>
            <a:ext cx="2700000" cy="745735"/>
          </a:xfrm>
          <a:prstGeom prst="wedgeRoundRectCallout">
            <a:avLst>
              <a:gd name="adj1" fmla="val -20484"/>
              <a:gd name="adj2" fmla="val 76405"/>
              <a:gd name="adj3" fmla="val 16667"/>
            </a:avLst>
          </a:prstGeom>
          <a:solidFill>
            <a:schemeClr val="accent3"/>
          </a:solidFill>
          <a:ln w="28575">
            <a:solidFill>
              <a:srgbClr val="AA3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have to defend ourselves.”</a:t>
            </a:r>
          </a:p>
        </p:txBody>
      </p:sp>
    </p:spTree>
    <p:extLst>
      <p:ext uri="{BB962C8B-B14F-4D97-AF65-F5344CB8AC3E}">
        <p14:creationId xmlns:p14="http://schemas.microsoft.com/office/powerpoint/2010/main" val="745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7B09-6890-416F-BE7C-B808BD60C82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Checking views for bias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9968-B0D1-48C2-98E6-C645DA239B3F}"/>
              </a:ext>
            </a:extLst>
          </p:cNvPr>
          <p:cNvSpPr txBox="1">
            <a:spLocks/>
          </p:cNvSpPr>
          <p:nvPr/>
        </p:nvSpPr>
        <p:spPr>
          <a:xfrm>
            <a:off x="457200" y="1168880"/>
            <a:ext cx="8229600" cy="4957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b="1" dirty="0"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other websites to see if they say the same thing </a:t>
            </a:r>
          </a:p>
          <a:p>
            <a:pPr>
              <a:spcBef>
                <a:spcPts val="0"/>
              </a:spcBef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Check the facts - some websites may be presenting a </a:t>
            </a:r>
            <a:r>
              <a:rPr lang="en-GB" sz="3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biassed</a:t>
            </a: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view by presenting opinions as facts e.g. they may be representing the views of a political group that has a particular view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If you have been contacted directly on social media, what aspect of your online presence or activity </a:t>
            </a:r>
            <a:r>
              <a:rPr lang="en-GB" sz="36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(such as, a video you've watched, a game you've played, an item you've bought) </a:t>
            </a: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may have triggered this contact?</a:t>
            </a:r>
            <a:endParaRPr lang="en-GB" sz="3600" b="1" i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3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Look carefully at who is contacting you. Do you know them? What do they know about you? Are they addressing you directly or could it be a 'bot'? </a:t>
            </a:r>
          </a:p>
          <a:p>
            <a:pPr>
              <a:spcBef>
                <a:spcPts val="0"/>
              </a:spcBef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r>
              <a:rPr lang="en-GB" sz="3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Think why websites are using particular images and words – why did they create and publish them – what feelings would they like readers to feel ?</a:t>
            </a: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,Sans-Serif" panose="020B0604020202020204" pitchFamily="34" charset="0"/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9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FC0A-F7F8-4C6B-A286-60787739DCCE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AE5E5-5235-40F4-B98B-5C5431965289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8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6E13-B0E7-4F8D-A602-C546487D7FA9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74416-1A79-49F9-BF3C-0498FCB6A6BC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828092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statements on your Policy have you put into action?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well did they work?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feel when they did work?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your online relationships improved?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are you in your ability to use technology and the internet safely?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confident are you in your family's online safety?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D731-282B-478C-B159-B04E36EB07B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My action plan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3D5A3-1963-459A-A3FF-2400B297453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When will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the benefits of doing this? 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will be the barriers to doing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you feel when you do this?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will others help and how will they know that you have done it?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7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7BE5BD-F64C-455F-A5A8-B63B3B65383B}"/>
              </a:ext>
            </a:extLst>
          </p:cNvPr>
          <p:cNvSpPr txBox="1">
            <a:spLocks/>
          </p:cNvSpPr>
          <p:nvPr/>
        </p:nvSpPr>
        <p:spPr>
          <a:xfrm>
            <a:off x="3923928" y="116632"/>
            <a:ext cx="4896543" cy="65527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Protection from Harassment Act 1997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Malicious Communications Act1988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Communications Act 2003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Obscene Publications Act 1959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Public Order Act 1986</a:t>
            </a:r>
          </a:p>
          <a:p>
            <a:endParaRPr lang="en-US" sz="10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Computer Misuse Act 1990</a:t>
            </a:r>
          </a:p>
          <a:p>
            <a:endParaRPr lang="en-US" sz="22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Health and Safety at Work Act 1974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71B2B-3DC5-49FB-A44C-2EAC86219D5E}"/>
              </a:ext>
            </a:extLst>
          </p:cNvPr>
          <p:cNvSpPr txBox="1">
            <a:spLocks/>
          </p:cNvSpPr>
          <p:nvPr/>
        </p:nvSpPr>
        <p:spPr>
          <a:xfrm>
            <a:off x="179512" y="2053641"/>
            <a:ext cx="3384376" cy="2760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1"/>
                </a:solidFill>
              </a:rPr>
              <a:t>Laws that can deal with bullying online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5F12-A69F-4713-ACC7-8AD062EBC00F}"/>
              </a:ext>
            </a:extLst>
          </p:cNvPr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Being safe and responsible online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1E355-4356-413C-8383-3B3C5FEA8DB1}"/>
              </a:ext>
            </a:extLst>
          </p:cNvPr>
          <p:cNvSpPr txBox="1">
            <a:spLocks/>
          </p:cNvSpPr>
          <p:nvPr/>
        </p:nvSpPr>
        <p:spPr>
          <a:xfrm>
            <a:off x="1403648" y="335699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E81F7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0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39A0-4A9E-4FB3-9349-1CA212102C22}"/>
              </a:ext>
            </a:extLst>
          </p:cNvPr>
          <p:cNvSpPr txBox="1">
            <a:spLocks/>
          </p:cNvSpPr>
          <p:nvPr/>
        </p:nvSpPr>
        <p:spPr>
          <a:xfrm>
            <a:off x="260851" y="1011029"/>
            <a:ext cx="8241209" cy="6604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recognise the emotion?</a:t>
            </a:r>
            <a:endParaRPr lang="en-US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3450D01-1C31-4969-B22A-0C5058F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933056"/>
            <a:ext cx="1570435" cy="4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Distress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5A609-D814-412F-B0E7-C2C8CF5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841265"/>
            <a:ext cx="1331017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BC12AC-631B-4E93-89F7-7490B18E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2" y="1841264"/>
            <a:ext cx="1239082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2D5B7-E032-4877-AB04-0B4730A5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862" y="1841264"/>
            <a:ext cx="1442767" cy="1666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66E2-133F-467B-9463-78E27B2F4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1" y="1841265"/>
            <a:ext cx="1308039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3ACB-E2A4-40F6-BCE1-0E630FC5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1" y="1795129"/>
            <a:ext cx="1308039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44933-F903-4606-8F6D-C5B39DB83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31" y="1795129"/>
            <a:ext cx="1416246" cy="1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30C0D2-A54A-4D1D-835A-FCC524998178}"/>
              </a:ext>
            </a:extLst>
          </p:cNvPr>
          <p:cNvSpPr/>
          <p:nvPr/>
        </p:nvSpPr>
        <p:spPr>
          <a:xfrm>
            <a:off x="251520" y="479715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b="1" dirty="0">
                <a:solidFill>
                  <a:srgbClr val="800080"/>
                </a:solidFill>
                <a:latin typeface="Arial" panose="020B0604020202020204" pitchFamily="34" charset="0"/>
              </a:rPr>
              <a:t>We all have emotions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b="1" dirty="0">
                <a:solidFill>
                  <a:srgbClr val="800080"/>
                </a:solidFill>
                <a:latin typeface="Arial" panose="020B0604020202020204" pitchFamily="34" charset="0"/>
              </a:rPr>
              <a:t>They are essential for our survival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5921400-E337-41A2-B5FF-55118A50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90" y="3943192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Fear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7D90556-F3C5-4861-9E2E-7FDFA35C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171" y="3933056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Anger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3D2E51-AE25-457E-9CA4-61E98C8A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Disgust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18057B-42F2-4DDB-BD93-25330C64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84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Joy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CFF7C8-5828-4CE5-BCB8-3CAF057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69" y="3938124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905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33450D01-1C31-4969-B22A-0C5058F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3933056"/>
            <a:ext cx="1570435" cy="4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Distress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5A609-D814-412F-B0E7-C2C8CF5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1841265"/>
            <a:ext cx="1331017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BC12AC-631B-4E93-89F7-7490B18E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2" y="1841264"/>
            <a:ext cx="1239082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2D5B7-E032-4877-AB04-0B4730A5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8862" y="1841264"/>
            <a:ext cx="1442767" cy="1666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E66E2-133F-467B-9463-78E27B2F4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1" y="1841265"/>
            <a:ext cx="1308039" cy="16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3ACB-E2A4-40F6-BCE1-0E630FC5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21" y="1795129"/>
            <a:ext cx="1308039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44933-F903-4606-8F6D-C5B39DB83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31" y="1795129"/>
            <a:ext cx="1416246" cy="1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25921400-E337-41A2-B5FF-55118A50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390" y="3943192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Fear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7D90556-F3C5-4861-9E2E-7FDFA35C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171" y="3933056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Anger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33D2E51-AE25-457E-9CA4-61E98C8A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Disgust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18057B-42F2-4DDB-BD93-25330C64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847" y="3952577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Joy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DCFF7C8-5828-4CE5-BCB8-3CAF0572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469" y="3938124"/>
            <a:ext cx="132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800080"/>
                </a:solidFill>
                <a:latin typeface="Arial" panose="020B0604020202020204" pitchFamily="34" charset="0"/>
              </a:rPr>
              <a:t>Surprise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FAE9C8-FC65-4A1D-BD8B-A464CB994B94}"/>
              </a:ext>
            </a:extLst>
          </p:cNvPr>
          <p:cNvSpPr txBox="1">
            <a:spLocks/>
          </p:cNvSpPr>
          <p:nvPr/>
        </p:nvSpPr>
        <p:spPr>
          <a:xfrm>
            <a:off x="628650" y="5085184"/>
            <a:ext cx="7886700" cy="102054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these emotions be shown online?</a:t>
            </a:r>
          </a:p>
        </p:txBody>
      </p:sp>
    </p:spTree>
    <p:extLst>
      <p:ext uri="{BB962C8B-B14F-4D97-AF65-F5344CB8AC3E}">
        <p14:creationId xmlns:p14="http://schemas.microsoft.com/office/powerpoint/2010/main" val="102582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DFAA2-F063-44D0-B169-3D9FB3778304}"/>
              </a:ext>
            </a:extLst>
          </p:cNvPr>
          <p:cNvSpPr/>
          <p:nvPr/>
        </p:nvSpPr>
        <p:spPr>
          <a:xfrm>
            <a:off x="2094615" y="5183965"/>
            <a:ext cx="13450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7E326-BF63-4D47-BF71-F1374017A1FC}"/>
              </a:ext>
            </a:extLst>
          </p:cNvPr>
          <p:cNvSpPr txBox="1"/>
          <p:nvPr/>
        </p:nvSpPr>
        <p:spPr>
          <a:xfrm>
            <a:off x="1410548" y="352023"/>
            <a:ext cx="5141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Resilience?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F5CF0-F3EC-41F3-B5CB-54977C9F7250}"/>
              </a:ext>
            </a:extLst>
          </p:cNvPr>
          <p:cNvSpPr txBox="1"/>
          <p:nvPr/>
        </p:nvSpPr>
        <p:spPr>
          <a:xfrm>
            <a:off x="3635897" y="6137967"/>
            <a:ext cx="195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foam ball?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F7CA4-14AA-40AC-B45C-1C9729392499}"/>
              </a:ext>
            </a:extLst>
          </p:cNvPr>
          <p:cNvSpPr txBox="1"/>
          <p:nvPr/>
        </p:nvSpPr>
        <p:spPr>
          <a:xfrm>
            <a:off x="731246" y="6130820"/>
            <a:ext cx="231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rubber ball?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84BE2-EDD6-4934-A97E-95920DF32188}"/>
              </a:ext>
            </a:extLst>
          </p:cNvPr>
          <p:cNvSpPr txBox="1"/>
          <p:nvPr/>
        </p:nvSpPr>
        <p:spPr>
          <a:xfrm>
            <a:off x="6084168" y="6130819"/>
            <a:ext cx="26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ping pong ball?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43305B-0243-4FF9-BF84-68B3F915F8EC}"/>
              </a:ext>
            </a:extLst>
          </p:cNvPr>
          <p:cNvGrpSpPr/>
          <p:nvPr/>
        </p:nvGrpSpPr>
        <p:grpSpPr>
          <a:xfrm>
            <a:off x="1817499" y="1279143"/>
            <a:ext cx="5335038" cy="2433644"/>
            <a:chOff x="887620" y="1025762"/>
            <a:chExt cx="7401178" cy="2508440"/>
          </a:xfrm>
        </p:grpSpPr>
        <p:sp>
          <p:nvSpPr>
            <p:cNvPr id="8" name="Rounded Rectangular Callout 1">
              <a:extLst>
                <a:ext uri="{FF2B5EF4-FFF2-40B4-BE49-F238E27FC236}">
                  <a16:creationId xmlns:a16="http://schemas.microsoft.com/office/drawing/2014/main" id="{5ECE4002-6BED-4783-B24C-1F6BE899A158}"/>
                </a:ext>
              </a:extLst>
            </p:cNvPr>
            <p:cNvSpPr/>
            <p:nvPr/>
          </p:nvSpPr>
          <p:spPr>
            <a:xfrm rot="21354781">
              <a:off x="891805" y="1025762"/>
              <a:ext cx="7396993" cy="2508440"/>
            </a:xfrm>
            <a:custGeom>
              <a:avLst/>
              <a:gdLst>
                <a:gd name="connsiteX0" fmla="*/ 0 w 3969932"/>
                <a:gd name="connsiteY0" fmla="*/ 173110 h 1038637"/>
                <a:gd name="connsiteX1" fmla="*/ 173110 w 3969932"/>
                <a:gd name="connsiteY1" fmla="*/ 0 h 1038637"/>
                <a:gd name="connsiteX2" fmla="*/ 661655 w 3969932"/>
                <a:gd name="connsiteY2" fmla="*/ 0 h 1038637"/>
                <a:gd name="connsiteX3" fmla="*/ 661655 w 3969932"/>
                <a:gd name="connsiteY3" fmla="*/ 0 h 1038637"/>
                <a:gd name="connsiteX4" fmla="*/ 1654138 w 3969932"/>
                <a:gd name="connsiteY4" fmla="*/ 0 h 1038637"/>
                <a:gd name="connsiteX5" fmla="*/ 3796822 w 3969932"/>
                <a:gd name="connsiteY5" fmla="*/ 0 h 1038637"/>
                <a:gd name="connsiteX6" fmla="*/ 3969932 w 3969932"/>
                <a:gd name="connsiteY6" fmla="*/ 173110 h 1038637"/>
                <a:gd name="connsiteX7" fmla="*/ 3969932 w 3969932"/>
                <a:gd name="connsiteY7" fmla="*/ 605872 h 1038637"/>
                <a:gd name="connsiteX8" fmla="*/ 3969932 w 3969932"/>
                <a:gd name="connsiteY8" fmla="*/ 605872 h 1038637"/>
                <a:gd name="connsiteX9" fmla="*/ 3969932 w 3969932"/>
                <a:gd name="connsiteY9" fmla="*/ 865531 h 1038637"/>
                <a:gd name="connsiteX10" fmla="*/ 3969932 w 3969932"/>
                <a:gd name="connsiteY10" fmla="*/ 865527 h 1038637"/>
                <a:gd name="connsiteX11" fmla="*/ 3796822 w 3969932"/>
                <a:gd name="connsiteY11" fmla="*/ 1038637 h 1038637"/>
                <a:gd name="connsiteX12" fmla="*/ 1654138 w 3969932"/>
                <a:gd name="connsiteY12" fmla="*/ 1038637 h 1038637"/>
                <a:gd name="connsiteX13" fmla="*/ 1157910 w 3969932"/>
                <a:gd name="connsiteY13" fmla="*/ 1168467 h 1038637"/>
                <a:gd name="connsiteX14" fmla="*/ 661655 w 3969932"/>
                <a:gd name="connsiteY14" fmla="*/ 1038637 h 1038637"/>
                <a:gd name="connsiteX15" fmla="*/ 173110 w 3969932"/>
                <a:gd name="connsiteY15" fmla="*/ 1038637 h 1038637"/>
                <a:gd name="connsiteX16" fmla="*/ 0 w 3969932"/>
                <a:gd name="connsiteY16" fmla="*/ 865527 h 1038637"/>
                <a:gd name="connsiteX17" fmla="*/ 0 w 3969932"/>
                <a:gd name="connsiteY17" fmla="*/ 865531 h 1038637"/>
                <a:gd name="connsiteX18" fmla="*/ 0 w 3969932"/>
                <a:gd name="connsiteY18" fmla="*/ 605872 h 1038637"/>
                <a:gd name="connsiteX19" fmla="*/ 0 w 3969932"/>
                <a:gd name="connsiteY19" fmla="*/ 605872 h 1038637"/>
                <a:gd name="connsiteX20" fmla="*/ 0 w 3969932"/>
                <a:gd name="connsiteY20" fmla="*/ 173110 h 1038637"/>
                <a:gd name="connsiteX0" fmla="*/ 0 w 3969932"/>
                <a:gd name="connsiteY0" fmla="*/ 173110 h 1768542"/>
                <a:gd name="connsiteX1" fmla="*/ 173110 w 3969932"/>
                <a:gd name="connsiteY1" fmla="*/ 0 h 1768542"/>
                <a:gd name="connsiteX2" fmla="*/ 661655 w 3969932"/>
                <a:gd name="connsiteY2" fmla="*/ 0 h 1768542"/>
                <a:gd name="connsiteX3" fmla="*/ 661655 w 3969932"/>
                <a:gd name="connsiteY3" fmla="*/ 0 h 1768542"/>
                <a:gd name="connsiteX4" fmla="*/ 1654138 w 3969932"/>
                <a:gd name="connsiteY4" fmla="*/ 0 h 1768542"/>
                <a:gd name="connsiteX5" fmla="*/ 3796822 w 3969932"/>
                <a:gd name="connsiteY5" fmla="*/ 0 h 1768542"/>
                <a:gd name="connsiteX6" fmla="*/ 3969932 w 3969932"/>
                <a:gd name="connsiteY6" fmla="*/ 173110 h 1768542"/>
                <a:gd name="connsiteX7" fmla="*/ 3969932 w 3969932"/>
                <a:gd name="connsiteY7" fmla="*/ 605872 h 1768542"/>
                <a:gd name="connsiteX8" fmla="*/ 3969932 w 3969932"/>
                <a:gd name="connsiteY8" fmla="*/ 605872 h 1768542"/>
                <a:gd name="connsiteX9" fmla="*/ 3969932 w 3969932"/>
                <a:gd name="connsiteY9" fmla="*/ 865531 h 1768542"/>
                <a:gd name="connsiteX10" fmla="*/ 3969932 w 3969932"/>
                <a:gd name="connsiteY10" fmla="*/ 865527 h 1768542"/>
                <a:gd name="connsiteX11" fmla="*/ 3796822 w 3969932"/>
                <a:gd name="connsiteY11" fmla="*/ 1038637 h 1768542"/>
                <a:gd name="connsiteX12" fmla="*/ 1654138 w 3969932"/>
                <a:gd name="connsiteY12" fmla="*/ 1038637 h 1768542"/>
                <a:gd name="connsiteX13" fmla="*/ 367335 w 3969932"/>
                <a:gd name="connsiteY13" fmla="*/ 1768542 h 1768542"/>
                <a:gd name="connsiteX14" fmla="*/ 661655 w 3969932"/>
                <a:gd name="connsiteY14" fmla="*/ 1038637 h 1768542"/>
                <a:gd name="connsiteX15" fmla="*/ 173110 w 3969932"/>
                <a:gd name="connsiteY15" fmla="*/ 1038637 h 1768542"/>
                <a:gd name="connsiteX16" fmla="*/ 0 w 3969932"/>
                <a:gd name="connsiteY16" fmla="*/ 865527 h 1768542"/>
                <a:gd name="connsiteX17" fmla="*/ 0 w 3969932"/>
                <a:gd name="connsiteY17" fmla="*/ 865531 h 1768542"/>
                <a:gd name="connsiteX18" fmla="*/ 0 w 3969932"/>
                <a:gd name="connsiteY18" fmla="*/ 605872 h 1768542"/>
                <a:gd name="connsiteX19" fmla="*/ 0 w 3969932"/>
                <a:gd name="connsiteY19" fmla="*/ 605872 h 1768542"/>
                <a:gd name="connsiteX20" fmla="*/ 0 w 3969932"/>
                <a:gd name="connsiteY20" fmla="*/ 173110 h 1768542"/>
                <a:gd name="connsiteX0" fmla="*/ 0 w 3969932"/>
                <a:gd name="connsiteY0" fmla="*/ 544585 h 2140017"/>
                <a:gd name="connsiteX1" fmla="*/ 173110 w 3969932"/>
                <a:gd name="connsiteY1" fmla="*/ 3714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654138 w 3969932"/>
                <a:gd name="connsiteY4" fmla="*/ 37147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654138 w 3969932"/>
                <a:gd name="connsiteY4" fmla="*/ 37147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661655 w 3969932"/>
                <a:gd name="connsiteY3" fmla="*/ 3714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661655 w 3969932"/>
                <a:gd name="connsiteY2" fmla="*/ 371475 h 2140017"/>
                <a:gd name="connsiteX3" fmla="*/ 747380 w 3969932"/>
                <a:gd name="connsiteY3" fmla="*/ 2571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747380 w 3969932"/>
                <a:gd name="connsiteY3" fmla="*/ 25717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787488 w 3969932"/>
                <a:gd name="connsiteY4" fmla="*/ 209550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977988 w 3969932"/>
                <a:gd name="connsiteY4" fmla="*/ 85725 h 2140017"/>
                <a:gd name="connsiteX5" fmla="*/ 3834922 w 3969932"/>
                <a:gd name="connsiteY5" fmla="*/ 0 h 2140017"/>
                <a:gd name="connsiteX6" fmla="*/ 3969932 w 3969932"/>
                <a:gd name="connsiteY6" fmla="*/ 544585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  <a:gd name="connsiteX0" fmla="*/ 0 w 3969932"/>
                <a:gd name="connsiteY0" fmla="*/ 544585 h 2140017"/>
                <a:gd name="connsiteX1" fmla="*/ 249310 w 3969932"/>
                <a:gd name="connsiteY1" fmla="*/ 219075 h 2140017"/>
                <a:gd name="connsiteX2" fmla="*/ 499730 w 3969932"/>
                <a:gd name="connsiteY2" fmla="*/ 180975 h 2140017"/>
                <a:gd name="connsiteX3" fmla="*/ 804530 w 3969932"/>
                <a:gd name="connsiteY3" fmla="*/ 161925 h 2140017"/>
                <a:gd name="connsiteX4" fmla="*/ 1977988 w 3969932"/>
                <a:gd name="connsiteY4" fmla="*/ 85725 h 2140017"/>
                <a:gd name="connsiteX5" fmla="*/ 3834922 w 3969932"/>
                <a:gd name="connsiteY5" fmla="*/ 0 h 2140017"/>
                <a:gd name="connsiteX6" fmla="*/ 3941357 w 3969932"/>
                <a:gd name="connsiteY6" fmla="*/ 173110 h 2140017"/>
                <a:gd name="connsiteX7" fmla="*/ 3969932 w 3969932"/>
                <a:gd name="connsiteY7" fmla="*/ 977347 h 2140017"/>
                <a:gd name="connsiteX8" fmla="*/ 3969932 w 3969932"/>
                <a:gd name="connsiteY8" fmla="*/ 977347 h 2140017"/>
                <a:gd name="connsiteX9" fmla="*/ 3969932 w 3969932"/>
                <a:gd name="connsiteY9" fmla="*/ 1237006 h 2140017"/>
                <a:gd name="connsiteX10" fmla="*/ 3969932 w 3969932"/>
                <a:gd name="connsiteY10" fmla="*/ 1237002 h 2140017"/>
                <a:gd name="connsiteX11" fmla="*/ 3796822 w 3969932"/>
                <a:gd name="connsiteY11" fmla="*/ 1410112 h 2140017"/>
                <a:gd name="connsiteX12" fmla="*/ 1654138 w 3969932"/>
                <a:gd name="connsiteY12" fmla="*/ 1410112 h 2140017"/>
                <a:gd name="connsiteX13" fmla="*/ 367335 w 3969932"/>
                <a:gd name="connsiteY13" fmla="*/ 2140017 h 2140017"/>
                <a:gd name="connsiteX14" fmla="*/ 661655 w 3969932"/>
                <a:gd name="connsiteY14" fmla="*/ 1410112 h 2140017"/>
                <a:gd name="connsiteX15" fmla="*/ 173110 w 3969932"/>
                <a:gd name="connsiteY15" fmla="*/ 1410112 h 2140017"/>
                <a:gd name="connsiteX16" fmla="*/ 0 w 3969932"/>
                <a:gd name="connsiteY16" fmla="*/ 1237002 h 2140017"/>
                <a:gd name="connsiteX17" fmla="*/ 0 w 3969932"/>
                <a:gd name="connsiteY17" fmla="*/ 1237006 h 2140017"/>
                <a:gd name="connsiteX18" fmla="*/ 0 w 3969932"/>
                <a:gd name="connsiteY18" fmla="*/ 977347 h 2140017"/>
                <a:gd name="connsiteX19" fmla="*/ 0 w 3969932"/>
                <a:gd name="connsiteY19" fmla="*/ 977347 h 2140017"/>
                <a:gd name="connsiteX20" fmla="*/ 0 w 3969932"/>
                <a:gd name="connsiteY20" fmla="*/ 544585 h 21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9932" h="2140017">
                  <a:moveTo>
                    <a:pt x="0" y="544585"/>
                  </a:moveTo>
                  <a:cubicBezTo>
                    <a:pt x="0" y="448979"/>
                    <a:pt x="153704" y="219075"/>
                    <a:pt x="249310" y="219075"/>
                  </a:cubicBezTo>
                  <a:lnTo>
                    <a:pt x="499730" y="180975"/>
                  </a:lnTo>
                  <a:lnTo>
                    <a:pt x="804530" y="161925"/>
                  </a:lnTo>
                  <a:lnTo>
                    <a:pt x="1977988" y="85725"/>
                  </a:lnTo>
                  <a:lnTo>
                    <a:pt x="3834922" y="0"/>
                  </a:lnTo>
                  <a:cubicBezTo>
                    <a:pt x="3930528" y="0"/>
                    <a:pt x="3941357" y="77504"/>
                    <a:pt x="3941357" y="173110"/>
                  </a:cubicBezTo>
                  <a:lnTo>
                    <a:pt x="3969932" y="977347"/>
                  </a:lnTo>
                  <a:lnTo>
                    <a:pt x="3969932" y="977347"/>
                  </a:lnTo>
                  <a:lnTo>
                    <a:pt x="3969932" y="1237006"/>
                  </a:lnTo>
                  <a:lnTo>
                    <a:pt x="3969932" y="1237002"/>
                  </a:lnTo>
                  <a:cubicBezTo>
                    <a:pt x="3969932" y="1332608"/>
                    <a:pt x="3892428" y="1410112"/>
                    <a:pt x="3796822" y="1410112"/>
                  </a:cubicBezTo>
                  <a:lnTo>
                    <a:pt x="1654138" y="1410112"/>
                  </a:lnTo>
                  <a:lnTo>
                    <a:pt x="367335" y="2140017"/>
                  </a:lnTo>
                  <a:lnTo>
                    <a:pt x="661655" y="1410112"/>
                  </a:lnTo>
                  <a:lnTo>
                    <a:pt x="173110" y="1410112"/>
                  </a:lnTo>
                  <a:cubicBezTo>
                    <a:pt x="77504" y="1410112"/>
                    <a:pt x="0" y="1332608"/>
                    <a:pt x="0" y="1237002"/>
                  </a:cubicBezTo>
                  <a:lnTo>
                    <a:pt x="0" y="1237006"/>
                  </a:lnTo>
                  <a:lnTo>
                    <a:pt x="0" y="977347"/>
                  </a:lnTo>
                  <a:lnTo>
                    <a:pt x="0" y="977347"/>
                  </a:lnTo>
                  <a:lnTo>
                    <a:pt x="0" y="544585"/>
                  </a:lnTo>
                  <a:close/>
                </a:path>
              </a:pathLst>
            </a:custGeom>
            <a:solidFill>
              <a:srgbClr val="483D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FE0A6D-0E38-4FEB-B4D1-2866994ED666}"/>
                </a:ext>
              </a:extLst>
            </p:cNvPr>
            <p:cNvSpPr txBox="1"/>
            <p:nvPr/>
          </p:nvSpPr>
          <p:spPr>
            <a:xfrm rot="21209911">
              <a:off x="887620" y="1314712"/>
              <a:ext cx="7343775" cy="142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ball do you think is the most resilient? Why? </a:t>
              </a:r>
            </a:p>
            <a:p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717C9F-3F6F-4F07-8F57-FEB285CA4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4" y="4077072"/>
            <a:ext cx="2027223" cy="1801976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492E57-D552-4022-ABB7-2FB9A5193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5198" r="7343" b="15"/>
          <a:stretch/>
        </p:blipFill>
        <p:spPr>
          <a:xfrm>
            <a:off x="6174328" y="4077072"/>
            <a:ext cx="1996440" cy="1800197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B66FF4-8A36-4EC1-A452-7BF3FEFB1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r="16212" b="18538"/>
          <a:stretch/>
        </p:blipFill>
        <p:spPr>
          <a:xfrm>
            <a:off x="899592" y="4077072"/>
            <a:ext cx="1980456" cy="1800198"/>
          </a:xfrm>
          <a:prstGeom prst="rect">
            <a:avLst/>
          </a:prstGeom>
          <a:ln w="38100">
            <a:solidFill>
              <a:srgbClr val="483D8B"/>
            </a:solidFill>
          </a:ln>
        </p:spPr>
      </p:pic>
    </p:spTree>
    <p:extLst>
      <p:ext uri="{BB962C8B-B14F-4D97-AF65-F5344CB8AC3E}">
        <p14:creationId xmlns:p14="http://schemas.microsoft.com/office/powerpoint/2010/main" val="38895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FF0AEA-311A-4029-A043-F4A11F4C7ACA}"/>
              </a:ext>
            </a:extLst>
          </p:cNvPr>
          <p:cNvGrpSpPr/>
          <p:nvPr/>
        </p:nvGrpSpPr>
        <p:grpSpPr>
          <a:xfrm rot="20946100">
            <a:off x="1156067" y="491829"/>
            <a:ext cx="2766167" cy="5761647"/>
            <a:chOff x="2249460" y="753253"/>
            <a:chExt cx="3200400" cy="4791075"/>
          </a:xfrm>
        </p:grpSpPr>
        <p:sp>
          <p:nvSpPr>
            <p:cNvPr id="3" name="Rounded Rectangle 7">
              <a:extLst>
                <a:ext uri="{FF2B5EF4-FFF2-40B4-BE49-F238E27FC236}">
                  <a16:creationId xmlns:a16="http://schemas.microsoft.com/office/drawing/2014/main" id="{7FF2B5CC-CFED-4D5E-89D0-683A61F35E80}"/>
                </a:ext>
              </a:extLst>
            </p:cNvPr>
            <p:cNvSpPr/>
            <p:nvPr/>
          </p:nvSpPr>
          <p:spPr>
            <a:xfrm>
              <a:off x="2249460" y="753253"/>
              <a:ext cx="3200400" cy="479107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483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is 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about trying to be ‘so tough’ that nothing impacts us. Resilience is 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GB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>
                  <a:solidFill>
                    <a:srgbClr val="483D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putting up with things. </a:t>
              </a:r>
            </a:p>
          </p:txBody>
        </p:sp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63B291DF-2395-469C-9853-D0AC204723E0}"/>
                </a:ext>
              </a:extLst>
            </p:cNvPr>
            <p:cNvSpPr/>
            <p:nvPr/>
          </p:nvSpPr>
          <p:spPr>
            <a:xfrm>
              <a:off x="3563765" y="5188998"/>
              <a:ext cx="561975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83D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B638E-F11A-4ADB-80E4-581880DF629C}"/>
              </a:ext>
            </a:extLst>
          </p:cNvPr>
          <p:cNvGrpSpPr/>
          <p:nvPr/>
        </p:nvGrpSpPr>
        <p:grpSpPr>
          <a:xfrm rot="450998">
            <a:off x="5067334" y="626393"/>
            <a:ext cx="2972822" cy="5566492"/>
            <a:chOff x="2996708" y="700590"/>
            <a:chExt cx="3200400" cy="4791075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9D53C8A-5B77-407F-B882-D38DDCBDE0B6}"/>
                </a:ext>
              </a:extLst>
            </p:cNvPr>
            <p:cNvSpPr/>
            <p:nvPr/>
          </p:nvSpPr>
          <p:spPr>
            <a:xfrm>
              <a:off x="2996708" y="700590"/>
              <a:ext cx="3200400" cy="4791075"/>
            </a:xfrm>
            <a:prstGeom prst="roundRect">
              <a:avLst/>
            </a:prstGeom>
            <a:solidFill>
              <a:srgbClr val="483D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Resilience is the ability to </a:t>
              </a:r>
              <a:r>
                <a:rPr lang="en-GB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 from setbacks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It is OK to feel sad, angry, happy, worried…it is how we respond and adapt that i</a:t>
              </a:r>
              <a:r>
                <a:rPr lang="en-GB" sz="3200" dirty="0">
                  <a:solidFill>
                    <a:prstClr val="white"/>
                  </a:solidFill>
                  <a:cs typeface="Calibri" panose="020F0502020204030204" pitchFamily="34" charset="0"/>
                </a:rPr>
                <a:t>s key.</a:t>
              </a: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E55273DC-FB3C-4132-A2EF-479FBFD2A081}"/>
                </a:ext>
              </a:extLst>
            </p:cNvPr>
            <p:cNvSpPr/>
            <p:nvPr/>
          </p:nvSpPr>
          <p:spPr>
            <a:xfrm>
              <a:off x="4338637" y="5124450"/>
              <a:ext cx="561975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0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CC933-38D7-4EE3-94A7-9E3816ECC752}"/>
              </a:ext>
            </a:extLst>
          </p:cNvPr>
          <p:cNvSpPr txBox="1"/>
          <p:nvPr/>
        </p:nvSpPr>
        <p:spPr>
          <a:xfrm>
            <a:off x="1619222" y="315515"/>
            <a:ext cx="5095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Resilience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A363B7-8DAA-4D57-BA6B-8F48E7C1D805}"/>
              </a:ext>
            </a:extLst>
          </p:cNvPr>
          <p:cNvSpPr/>
          <p:nvPr/>
        </p:nvSpPr>
        <p:spPr>
          <a:xfrm>
            <a:off x="1619672" y="1412776"/>
            <a:ext cx="5040560" cy="5256584"/>
          </a:xfrm>
          <a:prstGeom prst="ellipse">
            <a:avLst/>
          </a:prstGeom>
          <a:solidFill>
            <a:srgbClr val="483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resilience </a:t>
            </a:r>
          </a:p>
          <a:p>
            <a:pPr algn="ctr"/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ability to  bounce back from difficult times online over time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66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9f9c7f5a1899f4adf9c3b95681d29a16a435d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890</Words>
  <Application>Microsoft Office PowerPoint</Application>
  <PresentationFormat>On-screen Show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Century Gothic</vt:lpstr>
      <vt:lpstr>CreativeBlock BB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Frank</dc:creator>
  <cp:lastModifiedBy>Marius Frank</cp:lastModifiedBy>
  <cp:revision>23</cp:revision>
  <dcterms:created xsi:type="dcterms:W3CDTF">2019-11-12T11:02:27Z</dcterms:created>
  <dcterms:modified xsi:type="dcterms:W3CDTF">2020-11-10T07:04:00Z</dcterms:modified>
</cp:coreProperties>
</file>